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91" r:id="rId16"/>
    <p:sldId id="489" r:id="rId17"/>
    <p:sldId id="493" r:id="rId18"/>
    <p:sldId id="494" r:id="rId19"/>
    <p:sldId id="495" r:id="rId20"/>
    <p:sldId id="497" r:id="rId21"/>
    <p:sldId id="477" r:id="rId22"/>
    <p:sldId id="399" r:id="rId23"/>
    <p:sldId id="409" r:id="rId24"/>
    <p:sldId id="481" r:id="rId25"/>
    <p:sldId id="4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cc0c305d2fab47bd808adcad3ca7ee9d/7.5.9/en-US/f8af07bb0770414bb38a25cae29a12e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7939" y="1447385"/>
            <a:ext cx="10260751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or Non-SAP system’s data interchange technique like RFC, webservice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Eclipse with SAP UI5 Development Tool Kit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7F2AA1-9727-4480-B9B1-FEA8E98F9FAB}"/>
              </a:ext>
            </a:extLst>
          </p:cNvPr>
          <p:cNvSpPr txBox="1">
            <a:spLocks/>
          </p:cNvSpPr>
          <p:nvPr/>
        </p:nvSpPr>
        <p:spPr>
          <a:xfrm>
            <a:off x="307939" y="131845"/>
            <a:ext cx="9144000" cy="697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Pre-requisites for Customized Fiori App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75489" y="279373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9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Important T-codes of SAP Fiori Server</a:t>
            </a:r>
          </a:p>
          <a:p>
            <a:br>
              <a:rPr lang="fr-FR" sz="1400" dirty="0"/>
            </a:b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396AD9-4D02-4CC7-85B9-D30503414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24405"/>
              </p:ext>
            </p:extLst>
          </p:nvPr>
        </p:nvGraphicFramePr>
        <p:xfrm>
          <a:off x="2524539" y="1040938"/>
          <a:ext cx="7142922" cy="5486401"/>
        </p:xfrm>
        <a:graphic>
          <a:graphicData uri="http://schemas.openxmlformats.org/drawingml/2006/table">
            <a:tbl>
              <a:tblPr/>
              <a:tblGrid>
                <a:gridCol w="270396">
                  <a:extLst>
                    <a:ext uri="{9D8B030D-6E8A-4147-A177-3AD203B41FA5}">
                      <a16:colId xmlns:a16="http://schemas.microsoft.com/office/drawing/2014/main" val="2791358360"/>
                    </a:ext>
                  </a:extLst>
                </a:gridCol>
                <a:gridCol w="3357199">
                  <a:extLst>
                    <a:ext uri="{9D8B030D-6E8A-4147-A177-3AD203B41FA5}">
                      <a16:colId xmlns:a16="http://schemas.microsoft.com/office/drawing/2014/main" val="1039328194"/>
                    </a:ext>
                  </a:extLst>
                </a:gridCol>
                <a:gridCol w="3515327">
                  <a:extLst>
                    <a:ext uri="{9D8B030D-6E8A-4147-A177-3AD203B41FA5}">
                      <a16:colId xmlns:a16="http://schemas.microsoft.com/office/drawing/2014/main" val="3611652054"/>
                    </a:ext>
                  </a:extLst>
                </a:gridCol>
              </a:tblGrid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>
                          <a:effectLst/>
                        </a:rPr>
                        <a:t> </a:t>
                      </a:r>
                      <a:endParaRPr lang="en-US" sz="1100" b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 dirty="0">
                          <a:effectLst/>
                        </a:rPr>
                        <a:t>Front-End server (T-code)</a:t>
                      </a:r>
                      <a:endParaRPr lang="en-US" sz="1100" b="0" dirty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>
                          <a:effectLst/>
                        </a:rPr>
                        <a:t>Description</a:t>
                      </a:r>
                      <a:endParaRPr lang="en-US" sz="1100" b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63622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1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SICF  (Path: /sap/bc/ui5_ui5/sap/)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UI5 Application Path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23305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2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SICF  (Path: /sap/opu/odata/sap/)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Odata Service Path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58974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3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SEGW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Create Odata 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30329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/n/iwfnd/maint_service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Odata Service Registration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122448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5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/n/iwfnd/gw_client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Test Odata 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46822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6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/n/iwfnd/error_log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Error Log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733565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7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SE38 (Report: /UI5/UI5_REPOSITORY_LOAD)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To upload/Download/Delete UI5 Application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481819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8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/n/UI2/SEMOBJ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Semantic objects by SAP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262781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9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LPD_CUST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Launchpad Role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46817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10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PFCG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PFCG Role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78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26E789-B889-425C-9DCA-3F8B7163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96" y="-151119"/>
            <a:ext cx="10986118" cy="1325563"/>
          </a:xfrm>
        </p:spPr>
        <p:txBody>
          <a:bodyPr>
            <a:normAutofit/>
          </a:bodyPr>
          <a:lstStyle/>
          <a:p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Steps to create/configure a custom Fiori App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50EB1F-0FA4-4053-B914-63EA84E62724}"/>
              </a:ext>
            </a:extLst>
          </p:cNvPr>
          <p:cNvSpPr/>
          <p:nvPr/>
        </p:nvSpPr>
        <p:spPr>
          <a:xfrm>
            <a:off x="1645219" y="2264492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6D6E9B1-4876-4527-8C7F-F80D2ACB1C68}"/>
              </a:ext>
            </a:extLst>
          </p:cNvPr>
          <p:cNvSpPr/>
          <p:nvPr/>
        </p:nvSpPr>
        <p:spPr>
          <a:xfrm>
            <a:off x="3067633" y="2264492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550D38-4611-4DC9-8200-45D3FB9745C0}"/>
              </a:ext>
            </a:extLst>
          </p:cNvPr>
          <p:cNvSpPr/>
          <p:nvPr/>
        </p:nvSpPr>
        <p:spPr>
          <a:xfrm>
            <a:off x="1991011" y="2610283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4">
            <a:extLst>
              <a:ext uri="{FF2B5EF4-FFF2-40B4-BE49-F238E27FC236}">
                <a16:creationId xmlns:a16="http://schemas.microsoft.com/office/drawing/2014/main" id="{CB238F77-C270-403D-A518-829F31E15846}"/>
              </a:ext>
            </a:extLst>
          </p:cNvPr>
          <p:cNvSpPr/>
          <p:nvPr/>
        </p:nvSpPr>
        <p:spPr>
          <a:xfrm>
            <a:off x="3067632" y="1355809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1D71195-79EA-4468-98E5-05E27028437E}"/>
              </a:ext>
            </a:extLst>
          </p:cNvPr>
          <p:cNvGrpSpPr/>
          <p:nvPr/>
        </p:nvGrpSpPr>
        <p:grpSpPr>
          <a:xfrm>
            <a:off x="2971241" y="1262352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93D82C2-432F-467C-BEAC-E11BA1061708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D9C2480-6F97-459B-B965-2C05E7B859A6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9EEB38D0-3625-4E45-BDF5-EEFF8FBFD486}"/>
              </a:ext>
            </a:extLst>
          </p:cNvPr>
          <p:cNvSpPr/>
          <p:nvPr/>
        </p:nvSpPr>
        <p:spPr>
          <a:xfrm>
            <a:off x="4778262" y="2072366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CC5B994-D775-410B-9E25-2DD43BE27106}"/>
              </a:ext>
            </a:extLst>
          </p:cNvPr>
          <p:cNvSpPr/>
          <p:nvPr/>
        </p:nvSpPr>
        <p:spPr>
          <a:xfrm>
            <a:off x="6064860" y="1245784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B8593F4-BEBF-408F-B414-78E02C8177D4}"/>
              </a:ext>
            </a:extLst>
          </p:cNvPr>
          <p:cNvSpPr/>
          <p:nvPr/>
        </p:nvSpPr>
        <p:spPr>
          <a:xfrm>
            <a:off x="6064860" y="545557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24F472F-A636-4C59-BBF0-7B53D34D6564}"/>
              </a:ext>
            </a:extLst>
          </p:cNvPr>
          <p:cNvSpPr/>
          <p:nvPr/>
        </p:nvSpPr>
        <p:spPr>
          <a:xfrm>
            <a:off x="6555054" y="229823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10FA214-0D2A-4900-97E8-0C6F28DCBADB}"/>
              </a:ext>
            </a:extLst>
          </p:cNvPr>
          <p:cNvSpPr/>
          <p:nvPr/>
        </p:nvSpPr>
        <p:spPr>
          <a:xfrm>
            <a:off x="6555054" y="4403130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B04F173-3BD9-4F87-BD24-6933B90E065C}"/>
              </a:ext>
            </a:extLst>
          </p:cNvPr>
          <p:cNvSpPr/>
          <p:nvPr/>
        </p:nvSpPr>
        <p:spPr>
          <a:xfrm>
            <a:off x="6941553" y="3350681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CA0F127-140B-48AE-91B6-40112887BA3C}"/>
              </a:ext>
            </a:extLst>
          </p:cNvPr>
          <p:cNvSpPr/>
          <p:nvPr/>
        </p:nvSpPr>
        <p:spPr>
          <a:xfrm>
            <a:off x="5520879" y="1283507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E3554DF-F78E-453D-A99C-EC26E40F2FA1}"/>
              </a:ext>
            </a:extLst>
          </p:cNvPr>
          <p:cNvSpPr/>
          <p:nvPr/>
        </p:nvSpPr>
        <p:spPr>
          <a:xfrm>
            <a:off x="5520879" y="550780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A164F04-6853-425E-9DFB-295092026A08}"/>
              </a:ext>
            </a:extLst>
          </p:cNvPr>
          <p:cNvSpPr/>
          <p:nvPr/>
        </p:nvSpPr>
        <p:spPr>
          <a:xfrm>
            <a:off x="6032504" y="235045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2FD1229-1200-4B01-818D-D8E4352E4F56}"/>
              </a:ext>
            </a:extLst>
          </p:cNvPr>
          <p:cNvSpPr/>
          <p:nvPr/>
        </p:nvSpPr>
        <p:spPr>
          <a:xfrm>
            <a:off x="6032504" y="4455356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4EB220-665F-4675-8E27-B2FD5C55917C}"/>
              </a:ext>
            </a:extLst>
          </p:cNvPr>
          <p:cNvSpPr/>
          <p:nvPr/>
        </p:nvSpPr>
        <p:spPr>
          <a:xfrm>
            <a:off x="6425410" y="3402907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E0EF173-F133-4F6E-8016-5AAE677F7C5C}"/>
              </a:ext>
            </a:extLst>
          </p:cNvPr>
          <p:cNvSpPr/>
          <p:nvPr/>
        </p:nvSpPr>
        <p:spPr>
          <a:xfrm>
            <a:off x="4778262" y="5194256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535FFB-CBAC-4844-A120-B479A91045AF}"/>
              </a:ext>
            </a:extLst>
          </p:cNvPr>
          <p:cNvSpPr/>
          <p:nvPr/>
        </p:nvSpPr>
        <p:spPr>
          <a:xfrm>
            <a:off x="5240080" y="441378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D610A3A-1FC1-4223-A17C-C8DAAB317E3F}"/>
              </a:ext>
            </a:extLst>
          </p:cNvPr>
          <p:cNvSpPr/>
          <p:nvPr/>
        </p:nvSpPr>
        <p:spPr>
          <a:xfrm>
            <a:off x="5240080" y="285283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3387DCA-0A77-49A4-9576-BFD05B41F7C1}"/>
              </a:ext>
            </a:extLst>
          </p:cNvPr>
          <p:cNvSpPr/>
          <p:nvPr/>
        </p:nvSpPr>
        <p:spPr>
          <a:xfrm>
            <a:off x="5350916" y="3633310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6DBA982-B046-4C66-8ED4-A6D47D3908CA}"/>
              </a:ext>
            </a:extLst>
          </p:cNvPr>
          <p:cNvCxnSpPr/>
          <p:nvPr/>
        </p:nvCxnSpPr>
        <p:spPr>
          <a:xfrm flipV="1">
            <a:off x="5070829" y="184365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8C1D3E4-13AE-46B5-BA30-CD24B29E2741}"/>
              </a:ext>
            </a:extLst>
          </p:cNvPr>
          <p:cNvCxnSpPr>
            <a:cxnSpLocks/>
          </p:cNvCxnSpPr>
          <p:nvPr/>
        </p:nvCxnSpPr>
        <p:spPr>
          <a:xfrm flipV="1">
            <a:off x="5531970" y="2805350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F3AAC7E-A23B-466A-92DA-80C595E5D5DD}"/>
              </a:ext>
            </a:extLst>
          </p:cNvPr>
          <p:cNvCxnSpPr>
            <a:cxnSpLocks/>
          </p:cNvCxnSpPr>
          <p:nvPr/>
        </p:nvCxnSpPr>
        <p:spPr>
          <a:xfrm>
            <a:off x="5684155" y="3753639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13E6874-2B89-46D1-A8BE-413CFEB98C9D}"/>
              </a:ext>
            </a:extLst>
          </p:cNvPr>
          <p:cNvCxnSpPr/>
          <p:nvPr/>
        </p:nvCxnSpPr>
        <p:spPr>
          <a:xfrm>
            <a:off x="5070829" y="543848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5FD4879-34F1-4071-9C6A-997A70A8AAB7}"/>
              </a:ext>
            </a:extLst>
          </p:cNvPr>
          <p:cNvCxnSpPr>
            <a:cxnSpLocks/>
          </p:cNvCxnSpPr>
          <p:nvPr/>
        </p:nvCxnSpPr>
        <p:spPr>
          <a:xfrm>
            <a:off x="5531970" y="4606856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D573161-6A03-418C-BF80-5E5E741025BF}"/>
              </a:ext>
            </a:extLst>
          </p:cNvPr>
          <p:cNvSpPr txBox="1"/>
          <p:nvPr/>
        </p:nvSpPr>
        <p:spPr>
          <a:xfrm>
            <a:off x="2336926" y="3458406"/>
            <a:ext cx="1613814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Steps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6C12524-1E8C-4D40-8C3B-4E59A1D76570}"/>
              </a:ext>
            </a:extLst>
          </p:cNvPr>
          <p:cNvGrpSpPr/>
          <p:nvPr/>
        </p:nvGrpSpPr>
        <p:grpSpPr>
          <a:xfrm>
            <a:off x="5718876" y="1481504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6ED8A27B-E72F-4631-A1F0-AD084FB39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32475AD6-B0FA-4873-A69F-FDD148AC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111FCDE8-5F91-4F89-8C5E-68ABB5613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5059A0C8-041C-4CB3-9749-687788EA6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C8C364CB-79F8-461D-8D2F-164510DFF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4D6AB28A-54CD-432E-B673-EF469C017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033ABB6A-3729-4A57-98ED-A662DEFE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14B18CA-1AE2-4583-961C-1CE1E1526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A5BD6C89-F84D-4F85-AE70-82327E580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92E3EC26-C7E2-4683-AD14-5C5F49B70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0" name="Freeform 18">
            <a:extLst>
              <a:ext uri="{FF2B5EF4-FFF2-40B4-BE49-F238E27FC236}">
                <a16:creationId xmlns:a16="http://schemas.microsoft.com/office/drawing/2014/main" id="{AF159E90-E392-4D74-802E-C13BD60F4D7A}"/>
              </a:ext>
            </a:extLst>
          </p:cNvPr>
          <p:cNvSpPr>
            <a:spLocks noEditPoints="1"/>
          </p:cNvSpPr>
          <p:nvPr/>
        </p:nvSpPr>
        <p:spPr bwMode="auto">
          <a:xfrm>
            <a:off x="5715910" y="5702835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A7ADF6-2AC3-4EBC-B265-F719C275B4EC}"/>
              </a:ext>
            </a:extLst>
          </p:cNvPr>
          <p:cNvGrpSpPr/>
          <p:nvPr/>
        </p:nvGrpSpPr>
        <p:grpSpPr>
          <a:xfrm>
            <a:off x="6246268" y="2589129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7DD8AF14-3F90-449F-9BC4-B17118774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86231D35-7D20-479A-A8C8-918B7DBAB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1D8937A6-2F87-4FEE-A68F-03FC01242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7704C2-6121-4D9E-9808-4CC4560BAAAB}"/>
              </a:ext>
            </a:extLst>
          </p:cNvPr>
          <p:cNvGrpSpPr/>
          <p:nvPr/>
        </p:nvGrpSpPr>
        <p:grpSpPr>
          <a:xfrm>
            <a:off x="6610703" y="3591655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6E26255B-AA97-4B06-B6D2-35CA8E4F8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CB19FD9E-86BD-471A-A34F-88B27C0F0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0DA0F07F-511F-4CD7-8C8A-437D6A2C9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BA415E1-877E-4BF1-B582-060E5CFA103A}"/>
              </a:ext>
            </a:extLst>
          </p:cNvPr>
          <p:cNvGrpSpPr/>
          <p:nvPr/>
        </p:nvGrpSpPr>
        <p:grpSpPr>
          <a:xfrm>
            <a:off x="6229081" y="4651934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50" name="Freeform 34">
              <a:extLst>
                <a:ext uri="{FF2B5EF4-FFF2-40B4-BE49-F238E27FC236}">
                  <a16:creationId xmlns:a16="http://schemas.microsoft.com/office/drawing/2014/main" id="{DB8B7FAF-AA6F-4113-AD2C-DA843251F7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35">
              <a:extLst>
                <a:ext uri="{FF2B5EF4-FFF2-40B4-BE49-F238E27FC236}">
                  <a16:creationId xmlns:a16="http://schemas.microsoft.com/office/drawing/2014/main" id="{6433343C-8162-4256-B73C-419CFA222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36">
              <a:extLst>
                <a:ext uri="{FF2B5EF4-FFF2-40B4-BE49-F238E27FC236}">
                  <a16:creationId xmlns:a16="http://schemas.microsoft.com/office/drawing/2014/main" id="{515A8202-45D2-4BC3-A97F-0C3553C90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37">
              <a:extLst>
                <a:ext uri="{FF2B5EF4-FFF2-40B4-BE49-F238E27FC236}">
                  <a16:creationId xmlns:a16="http://schemas.microsoft.com/office/drawing/2014/main" id="{E8DEF6DF-6C08-4303-AE75-760C1F633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6BEBA-340B-4233-9AC2-95A464DFC1C7}"/>
              </a:ext>
            </a:extLst>
          </p:cNvPr>
          <p:cNvSpPr txBox="1"/>
          <p:nvPr/>
        </p:nvSpPr>
        <p:spPr>
          <a:xfrm>
            <a:off x="6533911" y="1479469"/>
            <a:ext cx="335970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Create UI5 Application in Eclipse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AF94BFF-5169-492C-A656-28050713DF01}"/>
              </a:ext>
            </a:extLst>
          </p:cNvPr>
          <p:cNvSpPr txBox="1"/>
          <p:nvPr/>
        </p:nvSpPr>
        <p:spPr>
          <a:xfrm>
            <a:off x="6785256" y="5560226"/>
            <a:ext cx="290303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App access configuration in </a:t>
            </a:r>
          </a:p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SAP-Fiori-Launchpad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0D1AACD-6651-4A26-8776-D30D32A96CF6}"/>
              </a:ext>
            </a:extLst>
          </p:cNvPr>
          <p:cNvSpPr txBox="1"/>
          <p:nvPr/>
        </p:nvSpPr>
        <p:spPr>
          <a:xfrm>
            <a:off x="7200893" y="2433659"/>
            <a:ext cx="3266407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i="0" dirty="0">
                <a:solidFill>
                  <a:srgbClr val="3C3C3C"/>
                </a:solidFill>
                <a:effectLst/>
                <a:latin typeface="Calibri (Body)"/>
              </a:rPr>
              <a:t>Deploy UI5 Application in SAP-Fiori</a:t>
            </a:r>
          </a:p>
          <a:p>
            <a:r>
              <a:rPr lang="en-US" i="0" dirty="0">
                <a:solidFill>
                  <a:srgbClr val="3C3C3C"/>
                </a:solidFill>
                <a:effectLst/>
                <a:latin typeface="Calibri (Body)"/>
              </a:rPr>
              <a:t> (front-end) server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D1B2EF0-AFDD-4A6F-B2C2-3DA8E81BE6B5}"/>
              </a:ext>
            </a:extLst>
          </p:cNvPr>
          <p:cNvSpPr txBox="1"/>
          <p:nvPr/>
        </p:nvSpPr>
        <p:spPr>
          <a:xfrm>
            <a:off x="7200893" y="4507778"/>
            <a:ext cx="349672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Register custom OData Service in </a:t>
            </a:r>
          </a:p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SAP-Fiori (front-end) server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310977F-2390-4FD7-AAAA-BC9CA5CD3AB5}"/>
              </a:ext>
            </a:extLst>
          </p:cNvPr>
          <p:cNvSpPr txBox="1"/>
          <p:nvPr/>
        </p:nvSpPr>
        <p:spPr>
          <a:xfrm>
            <a:off x="7607293" y="3609217"/>
            <a:ext cx="305814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Create custom OData Service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663AB14-251F-4AF2-9E86-DF18342FEA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60" name="Footer Placeholder 45">
            <a:extLst>
              <a:ext uri="{FF2B5EF4-FFF2-40B4-BE49-F238E27FC236}">
                <a16:creationId xmlns:a16="http://schemas.microsoft.com/office/drawing/2014/main" id="{418818A4-257F-4341-BC3E-45D1F127991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0519"/>
            <a:ext cx="10515600" cy="598971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CFAD-40A1-4E23-9094-09486142987A}"/>
              </a:ext>
            </a:extLst>
          </p:cNvPr>
          <p:cNvSpPr txBox="1"/>
          <p:nvPr/>
        </p:nvSpPr>
        <p:spPr>
          <a:xfrm>
            <a:off x="381000" y="1136240"/>
            <a:ext cx="11284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is a framework that comprises the most commonly used floorplan templates and is designed to: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Speed up development by reducing the amount of frontend code needed to build SAP Fiori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Drive UX consistency and compliance with the latest SAP Fiori design guidelines.</a:t>
            </a:r>
          </a:p>
          <a:p>
            <a:pPr algn="just"/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Each version of SAP Fiori elements supports a different version of                                                                                        OData (Open Data Protocol), as their names indicate: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2 (V2)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4 (V4)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alibri (Body)"/>
            </a:endParaRPr>
          </a:p>
          <a:p>
            <a:r>
              <a:rPr lang="en-US" dirty="0">
                <a:solidFill>
                  <a:srgbClr val="333333"/>
                </a:solidFill>
                <a:latin typeface="Calibri (Body)"/>
              </a:rPr>
              <a:t>Fiori Elements are reusable templates, the main benefit is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Reduce the main</a:t>
            </a:r>
            <a:r>
              <a:rPr lang="en-US" dirty="0">
                <a:solidFill>
                  <a:srgbClr val="333333"/>
                </a:solidFill>
                <a:latin typeface="Calibri (Body)"/>
              </a:rPr>
              <a:t>tenance as there is no need to develop the JS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Application 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Reduce effort in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Using annotation makes its independent of UI technology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A6D0C-F67D-4A3D-93E9-EEE01FD7A5D6}"/>
              </a:ext>
            </a:extLst>
          </p:cNvPr>
          <p:cNvSpPr/>
          <p:nvPr/>
        </p:nvSpPr>
        <p:spPr>
          <a:xfrm>
            <a:off x="8417489" y="21544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34FD-1AE2-49A0-B620-97B1DF623C6F}"/>
              </a:ext>
            </a:extLst>
          </p:cNvPr>
          <p:cNvSpPr/>
          <p:nvPr/>
        </p:nvSpPr>
        <p:spPr>
          <a:xfrm>
            <a:off x="8569889" y="2333882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A5359-2B0C-4516-8870-22AF5E03B049}"/>
              </a:ext>
            </a:extLst>
          </p:cNvPr>
          <p:cNvSpPr/>
          <p:nvPr/>
        </p:nvSpPr>
        <p:spPr>
          <a:xfrm>
            <a:off x="8722289" y="2496857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FE1-7764-4DC6-A50C-B9C0B6F8BCA0}"/>
              </a:ext>
            </a:extLst>
          </p:cNvPr>
          <p:cNvSpPr/>
          <p:nvPr/>
        </p:nvSpPr>
        <p:spPr>
          <a:xfrm>
            <a:off x="8874689" y="26136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3C9B7-DC4A-4948-9D07-1324BF0385AC}"/>
              </a:ext>
            </a:extLst>
          </p:cNvPr>
          <p:cNvSpPr/>
          <p:nvPr/>
        </p:nvSpPr>
        <p:spPr>
          <a:xfrm>
            <a:off x="9014563" y="2789131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58606-E0AA-44B7-BBBC-783420876A41}"/>
              </a:ext>
            </a:extLst>
          </p:cNvPr>
          <p:cNvSpPr/>
          <p:nvPr/>
        </p:nvSpPr>
        <p:spPr>
          <a:xfrm>
            <a:off x="9179489" y="29184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31F7D-E21C-4143-AF32-444B3DC65FC9}"/>
              </a:ext>
            </a:extLst>
          </p:cNvPr>
          <p:cNvSpPr/>
          <p:nvPr/>
        </p:nvSpPr>
        <p:spPr>
          <a:xfrm>
            <a:off x="7813472" y="4154130"/>
            <a:ext cx="3883068" cy="13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 Exposes the OData Service</a:t>
            </a:r>
          </a:p>
          <a:p>
            <a:pPr algn="ctr"/>
            <a:r>
              <a:rPr lang="en-US" dirty="0"/>
              <a:t>SEGW Service | CDS View based 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1A15C-1F9B-4502-87AD-5AE00589CEC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755006" y="3566830"/>
            <a:ext cx="0" cy="58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8FBA63-68ED-4B80-931B-F2B5353593C2}"/>
              </a:ext>
            </a:extLst>
          </p:cNvPr>
          <p:cNvSpPr/>
          <p:nvPr/>
        </p:nvSpPr>
        <p:spPr>
          <a:xfrm>
            <a:off x="9630072" y="3757809"/>
            <a:ext cx="298119" cy="244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954C671-F854-47E4-A3B5-B7959FE18C7C}"/>
              </a:ext>
            </a:extLst>
          </p:cNvPr>
          <p:cNvSpPr/>
          <p:nvPr/>
        </p:nvSpPr>
        <p:spPr>
          <a:xfrm rot="5400000">
            <a:off x="8921706" y="5358943"/>
            <a:ext cx="925823" cy="803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DB57027-7251-49E3-8597-431D4D340654}"/>
              </a:ext>
            </a:extLst>
          </p:cNvPr>
          <p:cNvSpPr/>
          <p:nvPr/>
        </p:nvSpPr>
        <p:spPr>
          <a:xfrm>
            <a:off x="8583827" y="6127099"/>
            <a:ext cx="1673735" cy="7231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1" y="65402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 App looks like as: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SAP Fiori Elements | SAP Fiori Design Guidelines">
            <a:extLst>
              <a:ext uri="{FF2B5EF4-FFF2-40B4-BE49-F238E27FC236}">
                <a16:creationId xmlns:a16="http://schemas.microsoft.com/office/drawing/2014/main" id="{E4414595-7908-4686-8294-3B44B077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31" y="1813142"/>
            <a:ext cx="5454320" cy="458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rkshire Water uses SAP Fiori Elements to build Fiori apps quickly | SAP  Blogs">
            <a:extLst>
              <a:ext uri="{FF2B5EF4-FFF2-40B4-BE49-F238E27FC236}">
                <a16:creationId xmlns:a16="http://schemas.microsoft.com/office/drawing/2014/main" id="{9382202C-121A-4F12-AABE-781B9014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40" y="1813141"/>
            <a:ext cx="5906760" cy="39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70" y="199518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970A-3E91-49DF-B574-1B50BF689C28}"/>
              </a:ext>
            </a:extLst>
          </p:cNvPr>
          <p:cNvSpPr txBox="1"/>
          <p:nvPr/>
        </p:nvSpPr>
        <p:spPr>
          <a:xfrm>
            <a:off x="320561" y="1309024"/>
            <a:ext cx="9988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files are usually defined as data sources in manifest. 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Semantic business layer which independent of UI the layer </a:t>
            </a:r>
            <a:r>
              <a:rPr lang="en-US" dirty="0">
                <a:latin typeface="Calibri (Body)"/>
              </a:rPr>
              <a:t> </a:t>
            </a: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In the dataSources definition of the OData service, you can reference these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data sources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setting.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Metadata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can be used to define additional characteristics or capabilities of a metadata element, such as a service, entity type, property, function, action or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 Fiori has standard elements aps like: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1. List Report 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2. OVP – Over view pages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3. ALP – Analytic List page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b="1" dirty="0">
                <a:solidFill>
                  <a:srgbClr val="202124"/>
                </a:solidFill>
                <a:latin typeface="Calibri (Body)"/>
              </a:rPr>
              <a:t>CDS View :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 Core Data Service in SAP S/4HANA system, is one best way to push down logic to SAP HANA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r>
              <a:rPr lang="en-US" dirty="0">
                <a:solidFill>
                  <a:srgbClr val="202124"/>
                </a:solidFill>
                <a:latin typeface="Calibri (Body)"/>
              </a:rPr>
              <a:t>Documentation Link: </a:t>
            </a:r>
            <a:r>
              <a:rPr lang="en-US" dirty="0">
                <a:solidFill>
                  <a:srgbClr val="202124"/>
                </a:solidFill>
                <a:latin typeface="Calibri (Body)"/>
                <a:hlinkClick r:id="rId3"/>
              </a:rPr>
              <a:t>https://help.sap.com/viewer/cc0c305d2fab47bd808adcad3ca7ee9d/7.5.9/en-US/f8af07bb0770414bb38a25cae29a12e9.html</a:t>
            </a: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1" dirty="0">
              <a:solidFill>
                <a:srgbClr val="202124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Fiori Element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5598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alibri (Body)"/>
              </a:rPr>
              <a:t>Steps:</a:t>
            </a:r>
          </a:p>
          <a:p>
            <a:r>
              <a:rPr lang="en-US" sz="1800" dirty="0">
                <a:latin typeface="Calibri (Body)"/>
              </a:rPr>
              <a:t>Go to WebIDE and Create a new project from template.</a:t>
            </a:r>
          </a:p>
          <a:p>
            <a:r>
              <a:rPr lang="en-US" sz="1800" dirty="0">
                <a:latin typeface="Calibri (Body)"/>
              </a:rPr>
              <a:t>Select Category as SAP Fiori Elements</a:t>
            </a:r>
          </a:p>
          <a:p>
            <a:pPr marL="0" indent="0">
              <a:buNone/>
            </a:pPr>
            <a:endParaRPr lang="en-US" sz="1800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r>
              <a:rPr lang="en-US" sz="1800" dirty="0">
                <a:latin typeface="Calibri (Body)"/>
              </a:rPr>
              <a:t>Fill all the required details and Select a particular service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307DE-93D3-4722-A674-68BC7025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19" y="2282733"/>
            <a:ext cx="6218978" cy="38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Add Selection field in Fiori Element App: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896159"/>
            <a:ext cx="10976458" cy="25853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Go to annotations Folder and open file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Add a Selection field: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button of Local Annotation and select Selection Field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of Selection field and choose Item and Fill property path and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Give the label of item using click on  + of Item</a:t>
            </a:r>
          </a:p>
          <a:p>
            <a:pPr marL="342900" indent="-342900" algn="just">
              <a:buAutoNum type="arabicPeriod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D4F6D-4219-447E-9697-A3071219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4" y="2959631"/>
            <a:ext cx="11682472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21603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Add LineItem annotations: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333333"/>
                </a:solidFill>
                <a:effectLst/>
                <a:latin typeface="Calibri (Body)"/>
              </a:rPr>
              <a:t> </a:t>
            </a:r>
            <a:r>
              <a:rPr lang="en-US" sz="1800" dirty="0">
                <a:solidFill>
                  <a:srgbClr val="202124"/>
                </a:solidFill>
                <a:latin typeface="Calibri (Body)"/>
              </a:rPr>
              <a:t>Click on  + button of Local Annotation and Select LineItem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Add a column in LineItem then click on + of LineItem and Choose DataField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Give label name of data field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02124"/>
                </a:solidFill>
                <a:latin typeface="Calibri (Body)"/>
              </a:rPr>
              <a:t>     Click on + of value and choose label</a:t>
            </a:r>
          </a:p>
          <a:p>
            <a:endParaRPr lang="en-US" sz="1800" dirty="0">
              <a:solidFill>
                <a:srgbClr val="202124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E5711-2CED-447A-A3B9-B269CB34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4" y="2835195"/>
            <a:ext cx="10787506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 algn="l"/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Creating a Productive Meeting Agenda | Virtual Meeting Management">
            <a:extLst>
              <a:ext uri="{FF2B5EF4-FFF2-40B4-BE49-F238E27FC236}">
                <a16:creationId xmlns:a16="http://schemas.microsoft.com/office/drawing/2014/main" id="{C59E9544-1D5C-481C-832B-DC0DCEB8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95" y="1745726"/>
            <a:ext cx="5319013" cy="41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C1799D-64D6-4F81-8489-A653333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"/>
            <a:ext cx="10515600" cy="8088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Represent DataPoint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E1FCD6-C7FF-4FC1-A576-8019F02A01D2}"/>
              </a:ext>
            </a:extLst>
          </p:cNvPr>
          <p:cNvSpPr txBox="1"/>
          <p:nvPr/>
        </p:nvSpPr>
        <p:spPr>
          <a:xfrm>
            <a:off x="213360" y="10287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+ on Local Annotations and choose DataPoint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name of this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+ on DataPoint and choose TargetValue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data:</a:t>
            </a:r>
          </a:p>
          <a:p>
            <a:r>
              <a:rPr lang="en-US" dirty="0"/>
              <a:t>      Click + on DataPoint  and Select any Property like </a:t>
            </a:r>
            <a:r>
              <a:rPr lang="en-US" dirty="0" err="1"/>
              <a:t>Visualiztion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591FC90-91BA-4AAB-8E34-ADA2791D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6028"/>
            <a:ext cx="11141465" cy="20651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E1018D-5A0A-411A-95CE-DC7EA227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" y="4571227"/>
            <a:ext cx="11842007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SAP Fiori Standard App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144660" cy="534799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is a new user experience (UX) for SAP software and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It provides a set of applications that are used in regular business functions like work approvals, financial apps, calculation apps and various self-service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Apps can be accessed on desktops, Mobile or tablets. 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These are web-based applications hosted on SAP-Fiori server (front-end system) and access business data from SAP-ECC(back-end system).</a:t>
            </a:r>
          </a:p>
          <a:p>
            <a:pPr algn="l"/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3C40-637B-4837-9951-F6C347922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D2E000E-4178-4454-B713-F445FFF9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" y="3193295"/>
            <a:ext cx="9212280" cy="32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3" y="-10122"/>
            <a:ext cx="10989305" cy="7078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T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wo types of SAP-Fiori app implementations: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Standard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Implementation of those business apps, which are released by SAP. These are categorized as Transnational, Fact-sheets and Analytical apps etc.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lvl="1" algn="l"/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Customized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As per business requirement, a complete custom fiori app can be implemented.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br>
              <a:rPr lang="en-US" sz="1600" dirty="0"/>
            </a:b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7" y="183251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445168" y="1032118"/>
            <a:ext cx="8867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1. http://&lt;host&gt;:&lt;port&gt;/sap/bc/ui5_ui5/ui2/ushell/shells/abap/FioriLaunchpad.html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800100" lvl="1" indent="-342900" algn="just">
              <a:buAutoNum type="arabicPeriod"/>
            </a:pPr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14448"/>
              </p:ext>
            </p:extLst>
          </p:nvPr>
        </p:nvGraphicFramePr>
        <p:xfrm>
          <a:off x="4062153" y="3041369"/>
          <a:ext cx="6148137" cy="3633378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647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6439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445168" y="2878777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3" y="222368"/>
            <a:ext cx="11511510" cy="56843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S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tandard Fiori app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54B5A99-6347-49F9-BD8D-3F1867F55235}"/>
              </a:ext>
            </a:extLst>
          </p:cNvPr>
          <p:cNvSpPr/>
          <p:nvPr/>
        </p:nvSpPr>
        <p:spPr>
          <a:xfrm rot="16200000">
            <a:off x="5490890" y="1320327"/>
            <a:ext cx="1205366" cy="4308123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DBD42E6-1948-479D-92C3-1FEB18001128}"/>
              </a:ext>
            </a:extLst>
          </p:cNvPr>
          <p:cNvSpPr/>
          <p:nvPr/>
        </p:nvSpPr>
        <p:spPr>
          <a:xfrm flipH="1">
            <a:off x="5443980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7F61F-95D6-45BC-A612-0D19EDD8898E}"/>
              </a:ext>
            </a:extLst>
          </p:cNvPr>
          <p:cNvSpPr/>
          <p:nvPr/>
        </p:nvSpPr>
        <p:spPr>
          <a:xfrm>
            <a:off x="3852262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3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10D94-D4C6-42BD-BD42-D2DAC0456CFD}"/>
              </a:ext>
            </a:extLst>
          </p:cNvPr>
          <p:cNvGrpSpPr/>
          <p:nvPr/>
        </p:nvGrpSpPr>
        <p:grpSpPr>
          <a:xfrm>
            <a:off x="5163797" y="1610166"/>
            <a:ext cx="1861230" cy="1861230"/>
            <a:chOff x="4841228" y="1959792"/>
            <a:chExt cx="1861230" cy="1861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1FF707-9820-4A74-90C8-9DCDA799CD4F}"/>
                </a:ext>
              </a:extLst>
            </p:cNvPr>
            <p:cNvSpPr/>
            <p:nvPr/>
          </p:nvSpPr>
          <p:spPr>
            <a:xfrm>
              <a:off x="4841228" y="1959792"/>
              <a:ext cx="1861230" cy="1861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3B4C0C-C262-4182-A799-463714BA662F}"/>
                </a:ext>
              </a:extLst>
            </p:cNvPr>
            <p:cNvSpPr/>
            <p:nvPr/>
          </p:nvSpPr>
          <p:spPr>
            <a:xfrm>
              <a:off x="4987835" y="2106399"/>
              <a:ext cx="1568016" cy="1568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2B76DC3-1C23-458D-966C-F9D2D2D09F75}"/>
              </a:ext>
            </a:extLst>
          </p:cNvPr>
          <p:cNvSpPr/>
          <p:nvPr/>
        </p:nvSpPr>
        <p:spPr>
          <a:xfrm>
            <a:off x="599538" y="1269129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4AF265-A346-4852-A804-16F7E08E84D3}"/>
              </a:ext>
            </a:extLst>
          </p:cNvPr>
          <p:cNvSpPr/>
          <p:nvPr/>
        </p:nvSpPr>
        <p:spPr>
          <a:xfrm>
            <a:off x="8326660" y="1280641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709715-589C-4582-B695-FCA7226BAA1F}"/>
              </a:ext>
            </a:extLst>
          </p:cNvPr>
          <p:cNvSpPr/>
          <p:nvPr/>
        </p:nvSpPr>
        <p:spPr>
          <a:xfrm>
            <a:off x="3939512" y="4077072"/>
            <a:ext cx="43081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43D89-144D-489E-9EB4-7D3C3D8D0513}"/>
              </a:ext>
            </a:extLst>
          </p:cNvPr>
          <p:cNvSpPr txBox="1"/>
          <p:nvPr/>
        </p:nvSpPr>
        <p:spPr>
          <a:xfrm>
            <a:off x="1203379" y="1518527"/>
            <a:ext cx="212801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Software 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C041F-C406-4893-A178-80381776F2C9}"/>
              </a:ext>
            </a:extLst>
          </p:cNvPr>
          <p:cNvSpPr txBox="1"/>
          <p:nvPr/>
        </p:nvSpPr>
        <p:spPr>
          <a:xfrm>
            <a:off x="4991834" y="4304842"/>
            <a:ext cx="220348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Front-End Components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01F6C-5A65-45B0-B0C0-F72074B2DAAB}"/>
              </a:ext>
            </a:extLst>
          </p:cNvPr>
          <p:cNvSpPr txBox="1"/>
          <p:nvPr/>
        </p:nvSpPr>
        <p:spPr>
          <a:xfrm>
            <a:off x="5331125" y="2415713"/>
            <a:ext cx="1439080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Components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C64E01-E5BF-4E4D-9F10-33486C722174}"/>
              </a:ext>
            </a:extLst>
          </p:cNvPr>
          <p:cNvGrpSpPr/>
          <p:nvPr/>
        </p:nvGrpSpPr>
        <p:grpSpPr>
          <a:xfrm>
            <a:off x="889768" y="1988615"/>
            <a:ext cx="2769560" cy="1508527"/>
            <a:chOff x="889768" y="1292500"/>
            <a:chExt cx="2769560" cy="15085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74AA8D-3D83-41AE-BC66-762AF3121E9D}"/>
                </a:ext>
              </a:extLst>
            </p:cNvPr>
            <p:cNvGrpSpPr/>
            <p:nvPr/>
          </p:nvGrpSpPr>
          <p:grpSpPr>
            <a:xfrm>
              <a:off x="889768" y="1292500"/>
              <a:ext cx="2692068" cy="553998"/>
              <a:chOff x="829155" y="1292500"/>
              <a:chExt cx="2692068" cy="553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17321A-DD0B-4666-9FA4-3449A29F725A}"/>
                  </a:ext>
                </a:extLst>
              </p:cNvPr>
              <p:cNvSpPr txBox="1"/>
              <p:nvPr/>
            </p:nvSpPr>
            <p:spPr>
              <a:xfrm>
                <a:off x="1365329" y="1292500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Graphic 20" descr="Back with solid fill">
                <a:extLst>
                  <a:ext uri="{FF2B5EF4-FFF2-40B4-BE49-F238E27FC236}">
                    <a16:creationId xmlns:a16="http://schemas.microsoft.com/office/drawing/2014/main" id="{43F3AD36-9D83-42A3-9ABE-CB387B3D2670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0C7AEC5-DFBC-4A2A-A666-47B8BF31818E}"/>
                </a:ext>
              </a:extLst>
            </p:cNvPr>
            <p:cNvGrpSpPr/>
            <p:nvPr/>
          </p:nvGrpSpPr>
          <p:grpSpPr>
            <a:xfrm>
              <a:off x="918016" y="2247029"/>
              <a:ext cx="2741312" cy="553998"/>
              <a:chOff x="857403" y="1669756"/>
              <a:chExt cx="2741312" cy="5539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B1E47A-BD55-47CE-9DD6-7F03CE0D936D}"/>
                  </a:ext>
                </a:extLst>
              </p:cNvPr>
              <p:cNvSpPr txBox="1"/>
              <p:nvPr/>
            </p:nvSpPr>
            <p:spPr>
              <a:xfrm>
                <a:off x="1442821" y="1669756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Front-End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Graphic 20" descr="Back with solid fill">
                <a:extLst>
                  <a:ext uri="{FF2B5EF4-FFF2-40B4-BE49-F238E27FC236}">
                    <a16:creationId xmlns:a16="http://schemas.microsoft.com/office/drawing/2014/main" id="{3974E9F8-6086-4F2C-AE91-4EDA2A83CEAA}"/>
                  </a:ext>
                </a:extLst>
              </p:cNvPr>
              <p:cNvSpPr/>
              <p:nvPr/>
            </p:nvSpPr>
            <p:spPr>
              <a:xfrm>
                <a:off x="857403" y="18841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EC24BF-53F2-43EF-A5F8-43C5C3D3E282}"/>
              </a:ext>
            </a:extLst>
          </p:cNvPr>
          <p:cNvGrpSpPr/>
          <p:nvPr/>
        </p:nvGrpSpPr>
        <p:grpSpPr>
          <a:xfrm>
            <a:off x="4679346" y="4861586"/>
            <a:ext cx="3277588" cy="1167655"/>
            <a:chOff x="821575" y="1430999"/>
            <a:chExt cx="3293808" cy="116765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8A7FA-2392-42D9-9E16-FBEC7025ADBA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742D84-B369-4E29-86D1-282C90D03F86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SAP UI5 Application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Graphic 20" descr="Back with solid fill">
                <a:extLst>
                  <a:ext uri="{FF2B5EF4-FFF2-40B4-BE49-F238E27FC236}">
                    <a16:creationId xmlns:a16="http://schemas.microsoft.com/office/drawing/2014/main" id="{66A96FF6-C6E7-48A9-AAC2-AC2E517BCD08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1ACCB7-4E06-4453-BC70-D94C58A1DE9C}"/>
                </a:ext>
              </a:extLst>
            </p:cNvPr>
            <p:cNvGrpSpPr/>
            <p:nvPr/>
          </p:nvGrpSpPr>
          <p:grpSpPr>
            <a:xfrm>
              <a:off x="821575" y="1889970"/>
              <a:ext cx="3293808" cy="276999"/>
              <a:chOff x="760962" y="1312697"/>
              <a:chExt cx="3293808" cy="27699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6BF803-CCF9-4A88-9F52-013CB8C64E5E}"/>
                  </a:ext>
                </a:extLst>
              </p:cNvPr>
              <p:cNvSpPr txBox="1"/>
              <p:nvPr/>
            </p:nvSpPr>
            <p:spPr>
              <a:xfrm>
                <a:off x="1349042" y="1312697"/>
                <a:ext cx="27057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 Registration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Graphic 20" descr="Back with solid fill">
                <a:extLst>
                  <a:ext uri="{FF2B5EF4-FFF2-40B4-BE49-F238E27FC236}">
                    <a16:creationId xmlns:a16="http://schemas.microsoft.com/office/drawing/2014/main" id="{B1E3B93B-0060-4DEE-B3F1-086484E8B978}"/>
                  </a:ext>
                </a:extLst>
              </p:cNvPr>
              <p:cNvSpPr/>
              <p:nvPr/>
            </p:nvSpPr>
            <p:spPr>
              <a:xfrm>
                <a:off x="760962" y="1329352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C888B5-5129-4F45-8991-86F673EA2C00}"/>
                </a:ext>
              </a:extLst>
            </p:cNvPr>
            <p:cNvGrpSpPr/>
            <p:nvPr/>
          </p:nvGrpSpPr>
          <p:grpSpPr>
            <a:xfrm>
              <a:off x="821575" y="2305556"/>
              <a:ext cx="2760261" cy="293098"/>
              <a:chOff x="760962" y="1151010"/>
              <a:chExt cx="2760261" cy="29309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FDCC1F-291D-4501-A782-AB82A5D38098}"/>
                  </a:ext>
                </a:extLst>
              </p:cNvPr>
              <p:cNvSpPr txBox="1"/>
              <p:nvPr/>
            </p:nvSpPr>
            <p:spPr>
              <a:xfrm>
                <a:off x="1365329" y="1151010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Business Catalog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Graphic 20" descr="Back with solid fill">
                <a:extLst>
                  <a:ext uri="{FF2B5EF4-FFF2-40B4-BE49-F238E27FC236}">
                    <a16:creationId xmlns:a16="http://schemas.microsoft.com/office/drawing/2014/main" id="{0AEEF527-4E64-4778-B1A2-980357ADB723}"/>
                  </a:ext>
                </a:extLst>
              </p:cNvPr>
              <p:cNvSpPr/>
              <p:nvPr/>
            </p:nvSpPr>
            <p:spPr>
              <a:xfrm>
                <a:off x="760962" y="121364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298C89A-4F59-42D6-A35E-D871170FF9AA}"/>
              </a:ext>
            </a:extLst>
          </p:cNvPr>
          <p:cNvSpPr txBox="1"/>
          <p:nvPr/>
        </p:nvSpPr>
        <p:spPr>
          <a:xfrm>
            <a:off x="8932600" y="1533954"/>
            <a:ext cx="21443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Back-End Components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6A9B7C-59C0-4F9F-B238-F887A69F2EB8}"/>
              </a:ext>
            </a:extLst>
          </p:cNvPr>
          <p:cNvGrpSpPr/>
          <p:nvPr/>
        </p:nvGrpSpPr>
        <p:grpSpPr>
          <a:xfrm>
            <a:off x="8565141" y="2079954"/>
            <a:ext cx="2741312" cy="1393679"/>
            <a:chOff x="840524" y="1430999"/>
            <a:chExt cx="2741312" cy="13936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DD70494-FE41-4B1E-B6AF-AEAA49656391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3B2615-9C98-42E1-93DE-7DDF6D355473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Graphic 20" descr="Back with solid fill">
                <a:extLst>
                  <a:ext uri="{FF2B5EF4-FFF2-40B4-BE49-F238E27FC236}">
                    <a16:creationId xmlns:a16="http://schemas.microsoft.com/office/drawing/2014/main" id="{DA047720-789D-4133-97FC-A52465490E5F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BE3539-E595-4D64-A14D-AE1D4428D428}"/>
                </a:ext>
              </a:extLst>
            </p:cNvPr>
            <p:cNvGrpSpPr/>
            <p:nvPr/>
          </p:nvGrpSpPr>
          <p:grpSpPr>
            <a:xfrm>
              <a:off x="840524" y="2270680"/>
              <a:ext cx="2741312" cy="553998"/>
              <a:chOff x="779911" y="1693407"/>
              <a:chExt cx="2741312" cy="553998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22033B-9884-4001-B454-EF4B6A9AAF07}"/>
                  </a:ext>
                </a:extLst>
              </p:cNvPr>
              <p:cNvSpPr txBox="1"/>
              <p:nvPr/>
            </p:nvSpPr>
            <p:spPr>
              <a:xfrm>
                <a:off x="1171424" y="1693407"/>
                <a:ext cx="23497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Authorization Role (PFCG)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Graphic 20" descr="Back with solid fill">
                <a:extLst>
                  <a:ext uri="{FF2B5EF4-FFF2-40B4-BE49-F238E27FC236}">
                    <a16:creationId xmlns:a16="http://schemas.microsoft.com/office/drawing/2014/main" id="{59B49914-5DC8-41EA-834A-9A8E9432BD9C}"/>
                  </a:ext>
                </a:extLst>
              </p:cNvPr>
              <p:cNvSpPr/>
              <p:nvPr/>
            </p:nvSpPr>
            <p:spPr>
              <a:xfrm>
                <a:off x="779911" y="1855177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98" name="Graphic 20" descr="Back with solid fill">
            <a:extLst>
              <a:ext uri="{FF2B5EF4-FFF2-40B4-BE49-F238E27FC236}">
                <a16:creationId xmlns:a16="http://schemas.microsoft.com/office/drawing/2014/main" id="{0032A735-1A17-45CE-9F82-E0DABEF3E26A}"/>
              </a:ext>
            </a:extLst>
          </p:cNvPr>
          <p:cNvSpPr/>
          <p:nvPr/>
        </p:nvSpPr>
        <p:spPr>
          <a:xfrm>
            <a:off x="4679346" y="6235005"/>
            <a:ext cx="292923" cy="230460"/>
          </a:xfrm>
          <a:custGeom>
            <a:avLst/>
            <a:gdLst>
              <a:gd name="connsiteX0" fmla="*/ 762000 w 762000"/>
              <a:gd name="connsiteY0" fmla="*/ 228600 h 561975"/>
              <a:gd name="connsiteX1" fmla="*/ 489585 w 762000"/>
              <a:gd name="connsiteY1" fmla="*/ 0 h 561975"/>
              <a:gd name="connsiteX2" fmla="*/ 489585 w 762000"/>
              <a:gd name="connsiteY2" fmla="*/ 133350 h 561975"/>
              <a:gd name="connsiteX3" fmla="*/ 0 w 762000"/>
              <a:gd name="connsiteY3" fmla="*/ 561975 h 561975"/>
              <a:gd name="connsiteX4" fmla="*/ 489585 w 762000"/>
              <a:gd name="connsiteY4" fmla="*/ 333375 h 561975"/>
              <a:gd name="connsiteX5" fmla="*/ 489585 w 762000"/>
              <a:gd name="connsiteY5" fmla="*/ 457200 h 561975"/>
              <a:gd name="connsiteX6" fmla="*/ 76200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762000" y="228600"/>
                </a:moveTo>
                <a:lnTo>
                  <a:pt x="489585" y="0"/>
                </a:lnTo>
                <a:lnTo>
                  <a:pt x="489585" y="133350"/>
                </a:lnTo>
                <a:cubicBezTo>
                  <a:pt x="71438" y="137160"/>
                  <a:pt x="0" y="561975"/>
                  <a:pt x="0" y="561975"/>
                </a:cubicBezTo>
                <a:cubicBezTo>
                  <a:pt x="0" y="561975"/>
                  <a:pt x="155258" y="336233"/>
                  <a:pt x="489585" y="333375"/>
                </a:cubicBezTo>
                <a:lnTo>
                  <a:pt x="489585" y="457200"/>
                </a:lnTo>
                <a:lnTo>
                  <a:pt x="762000" y="2286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569735-3756-41FB-A29B-2131BB09B25A}"/>
              </a:ext>
            </a:extLst>
          </p:cNvPr>
          <p:cNvSpPr txBox="1"/>
          <p:nvPr/>
        </p:nvSpPr>
        <p:spPr>
          <a:xfrm>
            <a:off x="5283712" y="6089239"/>
            <a:ext cx="23407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Front-End Business Role (PFCG)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86003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595438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603" y="135630"/>
            <a:ext cx="9044656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SAP Fiori Custom App development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46E43-025B-4069-9C32-36F96CFE5B3B}"/>
              </a:ext>
            </a:extLst>
          </p:cNvPr>
          <p:cNvSpPr txBox="1"/>
          <p:nvPr/>
        </p:nvSpPr>
        <p:spPr>
          <a:xfrm>
            <a:off x="416859" y="1075765"/>
            <a:ext cx="10408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25740-BEF2-4DF1-8595-17231C31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4" y="2443162"/>
            <a:ext cx="8135470" cy="28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6EEA3C-50D1-43F2-8926-FD6F4D757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3" y="222368"/>
            <a:ext cx="11511510" cy="56843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Customized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 Fiori app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23622D-2018-4F95-BDBE-C1BD2AE97772}"/>
              </a:ext>
            </a:extLst>
          </p:cNvPr>
          <p:cNvSpPr txBox="1"/>
          <p:nvPr/>
        </p:nvSpPr>
        <p:spPr>
          <a:xfrm>
            <a:off x="1203379" y="1518527"/>
            <a:ext cx="212801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Software Components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0AA6CA-061B-4F3C-BB7D-E05A684B16A5}"/>
              </a:ext>
            </a:extLst>
          </p:cNvPr>
          <p:cNvSpPr txBox="1"/>
          <p:nvPr/>
        </p:nvSpPr>
        <p:spPr>
          <a:xfrm>
            <a:off x="4991834" y="4304842"/>
            <a:ext cx="220348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Front-End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2EE33-9FEB-46E7-9DCB-DE1A266754EA}"/>
              </a:ext>
            </a:extLst>
          </p:cNvPr>
          <p:cNvSpPr txBox="1"/>
          <p:nvPr/>
        </p:nvSpPr>
        <p:spPr>
          <a:xfrm>
            <a:off x="5331125" y="2415713"/>
            <a:ext cx="1439080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Components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008BA-FC43-4CBA-A18B-B134D920B610}"/>
              </a:ext>
            </a:extLst>
          </p:cNvPr>
          <p:cNvGrpSpPr/>
          <p:nvPr/>
        </p:nvGrpSpPr>
        <p:grpSpPr>
          <a:xfrm>
            <a:off x="889768" y="1988615"/>
            <a:ext cx="2769560" cy="1508527"/>
            <a:chOff x="889768" y="1292500"/>
            <a:chExt cx="2769560" cy="150852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B46B73-D745-4324-9326-9E7F508D0CE4}"/>
                </a:ext>
              </a:extLst>
            </p:cNvPr>
            <p:cNvGrpSpPr/>
            <p:nvPr/>
          </p:nvGrpSpPr>
          <p:grpSpPr>
            <a:xfrm>
              <a:off x="889768" y="1292500"/>
              <a:ext cx="2692068" cy="553998"/>
              <a:chOff x="829155" y="1292500"/>
              <a:chExt cx="2692068" cy="55399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42862A-D389-4D6D-B6F1-97DFEB6C420F}"/>
                  </a:ext>
                </a:extLst>
              </p:cNvPr>
              <p:cNvSpPr txBox="1"/>
              <p:nvPr/>
            </p:nvSpPr>
            <p:spPr>
              <a:xfrm>
                <a:off x="1365329" y="1292500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Graphic 20" descr="Back with solid fill">
                <a:extLst>
                  <a:ext uri="{FF2B5EF4-FFF2-40B4-BE49-F238E27FC236}">
                    <a16:creationId xmlns:a16="http://schemas.microsoft.com/office/drawing/2014/main" id="{22A43CBB-E658-425E-8F92-367185A86A87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373D8E-F95C-4B07-BD86-42F3F409ACA6}"/>
                </a:ext>
              </a:extLst>
            </p:cNvPr>
            <p:cNvGrpSpPr/>
            <p:nvPr/>
          </p:nvGrpSpPr>
          <p:grpSpPr>
            <a:xfrm>
              <a:off x="918016" y="2247029"/>
              <a:ext cx="2741312" cy="553998"/>
              <a:chOff x="857403" y="1669756"/>
              <a:chExt cx="2741312" cy="553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0EC4E-23A6-4754-9DAB-BDD1F918A850}"/>
                  </a:ext>
                </a:extLst>
              </p:cNvPr>
              <p:cNvSpPr txBox="1"/>
              <p:nvPr/>
            </p:nvSpPr>
            <p:spPr>
              <a:xfrm>
                <a:off x="1442821" y="1669756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Front-End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Graphic 20" descr="Back with solid fill">
                <a:extLst>
                  <a:ext uri="{FF2B5EF4-FFF2-40B4-BE49-F238E27FC236}">
                    <a16:creationId xmlns:a16="http://schemas.microsoft.com/office/drawing/2014/main" id="{72AD9B05-0B1A-46E0-B6A8-6E957C3C4181}"/>
                  </a:ext>
                </a:extLst>
              </p:cNvPr>
              <p:cNvSpPr/>
              <p:nvPr/>
            </p:nvSpPr>
            <p:spPr>
              <a:xfrm>
                <a:off x="857403" y="18841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148311-CA8D-45CC-AA55-62682E63B768}"/>
              </a:ext>
            </a:extLst>
          </p:cNvPr>
          <p:cNvSpPr txBox="1"/>
          <p:nvPr/>
        </p:nvSpPr>
        <p:spPr>
          <a:xfrm>
            <a:off x="8932600" y="1533954"/>
            <a:ext cx="21443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Back-End Components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891F3A-1836-4ADE-9B0A-F1806A823E85}"/>
              </a:ext>
            </a:extLst>
          </p:cNvPr>
          <p:cNvGrpSpPr/>
          <p:nvPr/>
        </p:nvGrpSpPr>
        <p:grpSpPr>
          <a:xfrm>
            <a:off x="8565141" y="2079954"/>
            <a:ext cx="2741312" cy="1393679"/>
            <a:chOff x="840524" y="1430999"/>
            <a:chExt cx="2741312" cy="139367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BBEDF64-9CFD-4270-B3D3-C8838B9BFA32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4D5EF27-519B-41D7-BD4D-A0773ED88DD7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Graphic 20" descr="Back with solid fill">
                <a:extLst>
                  <a:ext uri="{FF2B5EF4-FFF2-40B4-BE49-F238E27FC236}">
                    <a16:creationId xmlns:a16="http://schemas.microsoft.com/office/drawing/2014/main" id="{FA6FA659-DB65-4984-9EA8-F09B8FB69839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5B9B3A2-F6E8-4183-B477-F6B0195E20FD}"/>
                </a:ext>
              </a:extLst>
            </p:cNvPr>
            <p:cNvGrpSpPr/>
            <p:nvPr/>
          </p:nvGrpSpPr>
          <p:grpSpPr>
            <a:xfrm>
              <a:off x="840524" y="2270680"/>
              <a:ext cx="2741312" cy="553998"/>
              <a:chOff x="779911" y="1693407"/>
              <a:chExt cx="2741312" cy="55399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BCCA0D-DD2A-45E5-AFDF-28382FD4F91B}"/>
                  </a:ext>
                </a:extLst>
              </p:cNvPr>
              <p:cNvSpPr txBox="1"/>
              <p:nvPr/>
            </p:nvSpPr>
            <p:spPr>
              <a:xfrm>
                <a:off x="1171424" y="1693407"/>
                <a:ext cx="23497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Authorization Role (PFCG)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Graphic 20" descr="Back with solid fill">
                <a:extLst>
                  <a:ext uri="{FF2B5EF4-FFF2-40B4-BE49-F238E27FC236}">
                    <a16:creationId xmlns:a16="http://schemas.microsoft.com/office/drawing/2014/main" id="{D941D9CD-8AA0-4046-9310-D6CAF4146AA8}"/>
                  </a:ext>
                </a:extLst>
              </p:cNvPr>
              <p:cNvSpPr/>
              <p:nvPr/>
            </p:nvSpPr>
            <p:spPr>
              <a:xfrm>
                <a:off x="779911" y="1855177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1" name="Graphic 20" descr="Back with solid fill">
            <a:extLst>
              <a:ext uri="{FF2B5EF4-FFF2-40B4-BE49-F238E27FC236}">
                <a16:creationId xmlns:a16="http://schemas.microsoft.com/office/drawing/2014/main" id="{45198769-BD79-45DB-83ED-37E7C56AE266}"/>
              </a:ext>
            </a:extLst>
          </p:cNvPr>
          <p:cNvSpPr/>
          <p:nvPr/>
        </p:nvSpPr>
        <p:spPr>
          <a:xfrm>
            <a:off x="4679346" y="6235005"/>
            <a:ext cx="292923" cy="230460"/>
          </a:xfrm>
          <a:custGeom>
            <a:avLst/>
            <a:gdLst>
              <a:gd name="connsiteX0" fmla="*/ 762000 w 762000"/>
              <a:gd name="connsiteY0" fmla="*/ 228600 h 561975"/>
              <a:gd name="connsiteX1" fmla="*/ 489585 w 762000"/>
              <a:gd name="connsiteY1" fmla="*/ 0 h 561975"/>
              <a:gd name="connsiteX2" fmla="*/ 489585 w 762000"/>
              <a:gd name="connsiteY2" fmla="*/ 133350 h 561975"/>
              <a:gd name="connsiteX3" fmla="*/ 0 w 762000"/>
              <a:gd name="connsiteY3" fmla="*/ 561975 h 561975"/>
              <a:gd name="connsiteX4" fmla="*/ 489585 w 762000"/>
              <a:gd name="connsiteY4" fmla="*/ 333375 h 561975"/>
              <a:gd name="connsiteX5" fmla="*/ 489585 w 762000"/>
              <a:gd name="connsiteY5" fmla="*/ 457200 h 561975"/>
              <a:gd name="connsiteX6" fmla="*/ 76200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762000" y="228600"/>
                </a:moveTo>
                <a:lnTo>
                  <a:pt x="489585" y="0"/>
                </a:lnTo>
                <a:lnTo>
                  <a:pt x="489585" y="133350"/>
                </a:lnTo>
                <a:cubicBezTo>
                  <a:pt x="71438" y="137160"/>
                  <a:pt x="0" y="561975"/>
                  <a:pt x="0" y="561975"/>
                </a:cubicBezTo>
                <a:cubicBezTo>
                  <a:pt x="0" y="561975"/>
                  <a:pt x="155258" y="336233"/>
                  <a:pt x="489585" y="333375"/>
                </a:cubicBezTo>
                <a:lnTo>
                  <a:pt x="489585" y="457200"/>
                </a:lnTo>
                <a:lnTo>
                  <a:pt x="762000" y="2286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25B422-38BD-4E73-B2FA-6AEFFD6F27C2}"/>
              </a:ext>
            </a:extLst>
          </p:cNvPr>
          <p:cNvSpPr txBox="1"/>
          <p:nvPr/>
        </p:nvSpPr>
        <p:spPr>
          <a:xfrm>
            <a:off x="5283712" y="6089239"/>
            <a:ext cx="23407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Front-End Business Role (PFCG)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49E769-F49C-48F9-8EC0-B21E58F94781}"/>
              </a:ext>
            </a:extLst>
          </p:cNvPr>
          <p:cNvGrpSpPr/>
          <p:nvPr/>
        </p:nvGrpSpPr>
        <p:grpSpPr>
          <a:xfrm>
            <a:off x="1943292" y="1518527"/>
            <a:ext cx="3724459" cy="5467365"/>
            <a:chOff x="609600" y="1828800"/>
            <a:chExt cx="3724459" cy="4406946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5CA71265-222F-4F57-B940-A7BA53B88E4D}"/>
                </a:ext>
              </a:extLst>
            </p:cNvPr>
            <p:cNvSpPr/>
            <p:nvPr/>
          </p:nvSpPr>
          <p:spPr>
            <a:xfrm>
              <a:off x="609600" y="1846287"/>
              <a:ext cx="361564" cy="1012379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1586FEE1-F969-4D76-B1EF-21664A12C0C9}"/>
                </a:ext>
              </a:extLst>
            </p:cNvPr>
            <p:cNvSpPr/>
            <p:nvPr/>
          </p:nvSpPr>
          <p:spPr>
            <a:xfrm>
              <a:off x="790732" y="1828800"/>
              <a:ext cx="3543327" cy="4121829"/>
            </a:xfrm>
            <a:custGeom>
              <a:avLst/>
              <a:gdLst>
                <a:gd name="connsiteX0" fmla="*/ 0 w 3733800"/>
                <a:gd name="connsiteY0" fmla="*/ 0 h 4343400"/>
                <a:gd name="connsiteX1" fmla="*/ 3733800 w 3733800"/>
                <a:gd name="connsiteY1" fmla="*/ 0 h 4343400"/>
                <a:gd name="connsiteX2" fmla="*/ 3733800 w 3733800"/>
                <a:gd name="connsiteY2" fmla="*/ 4343400 h 4343400"/>
                <a:gd name="connsiteX3" fmla="*/ 0 w 3733800"/>
                <a:gd name="connsiteY3" fmla="*/ 4343400 h 4343400"/>
                <a:gd name="connsiteX4" fmla="*/ 0 w 3733800"/>
                <a:gd name="connsiteY4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3800" h="4343400">
                  <a:moveTo>
                    <a:pt x="0" y="0"/>
                  </a:moveTo>
                  <a:lnTo>
                    <a:pt x="3733800" y="0"/>
                  </a:lnTo>
                  <a:lnTo>
                    <a:pt x="37338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44500" dist="203200" dir="11400000" sx="98000" sy="9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9244504A-4AC9-428B-91AA-57DA9F528F90}"/>
                </a:ext>
              </a:extLst>
            </p:cNvPr>
            <p:cNvSpPr/>
            <p:nvPr/>
          </p:nvSpPr>
          <p:spPr>
            <a:xfrm rot="15700300">
              <a:off x="2273912" y="4191174"/>
              <a:ext cx="582816" cy="3506327"/>
            </a:xfrm>
            <a:custGeom>
              <a:avLst/>
              <a:gdLst>
                <a:gd name="connsiteX0" fmla="*/ 0 w 975491"/>
                <a:gd name="connsiteY0" fmla="*/ 3707806 h 3707806"/>
                <a:gd name="connsiteX1" fmla="*/ 487746 w 975491"/>
                <a:gd name="connsiteY1" fmla="*/ 0 h 3707806"/>
                <a:gd name="connsiteX2" fmla="*/ 975491 w 975491"/>
                <a:gd name="connsiteY2" fmla="*/ 3707806 h 3707806"/>
                <a:gd name="connsiteX3" fmla="*/ 0 w 975491"/>
                <a:gd name="connsiteY3" fmla="*/ 3707806 h 3707806"/>
                <a:gd name="connsiteX0" fmla="*/ 0 w 975491"/>
                <a:gd name="connsiteY0" fmla="*/ 3711496 h 3711496"/>
                <a:gd name="connsiteX1" fmla="*/ 557135 w 975491"/>
                <a:gd name="connsiteY1" fmla="*/ 0 h 3711496"/>
                <a:gd name="connsiteX2" fmla="*/ 975491 w 975491"/>
                <a:gd name="connsiteY2" fmla="*/ 3711496 h 3711496"/>
                <a:gd name="connsiteX3" fmla="*/ 0 w 975491"/>
                <a:gd name="connsiteY3" fmla="*/ 3711496 h 3711496"/>
                <a:gd name="connsiteX0" fmla="*/ 0 w 975491"/>
                <a:gd name="connsiteY0" fmla="*/ 3724111 h 3724111"/>
                <a:gd name="connsiteX1" fmla="*/ 549302 w 975491"/>
                <a:gd name="connsiteY1" fmla="*/ 0 h 3724111"/>
                <a:gd name="connsiteX2" fmla="*/ 975491 w 975491"/>
                <a:gd name="connsiteY2" fmla="*/ 3724111 h 3724111"/>
                <a:gd name="connsiteX3" fmla="*/ 0 w 975491"/>
                <a:gd name="connsiteY3" fmla="*/ 3724111 h 3724111"/>
                <a:gd name="connsiteX0" fmla="*/ 0 w 872078"/>
                <a:gd name="connsiteY0" fmla="*/ 3625015 h 3724111"/>
                <a:gd name="connsiteX1" fmla="*/ 445889 w 872078"/>
                <a:gd name="connsiteY1" fmla="*/ 0 h 3724111"/>
                <a:gd name="connsiteX2" fmla="*/ 872078 w 872078"/>
                <a:gd name="connsiteY2" fmla="*/ 3724111 h 3724111"/>
                <a:gd name="connsiteX3" fmla="*/ 0 w 872078"/>
                <a:gd name="connsiteY3" fmla="*/ 3625015 h 3724111"/>
                <a:gd name="connsiteX0" fmla="*/ 0 w 936368"/>
                <a:gd name="connsiteY0" fmla="*/ 3689909 h 3724111"/>
                <a:gd name="connsiteX1" fmla="*/ 510179 w 936368"/>
                <a:gd name="connsiteY1" fmla="*/ 0 h 3724111"/>
                <a:gd name="connsiteX2" fmla="*/ 936368 w 936368"/>
                <a:gd name="connsiteY2" fmla="*/ 3724111 h 3724111"/>
                <a:gd name="connsiteX3" fmla="*/ 0 w 936368"/>
                <a:gd name="connsiteY3" fmla="*/ 3689909 h 3724111"/>
                <a:gd name="connsiteX0" fmla="*/ 0 w 941782"/>
                <a:gd name="connsiteY0" fmla="*/ 3635817 h 3724111"/>
                <a:gd name="connsiteX1" fmla="*/ 515593 w 941782"/>
                <a:gd name="connsiteY1" fmla="*/ 0 h 3724111"/>
                <a:gd name="connsiteX2" fmla="*/ 941782 w 941782"/>
                <a:gd name="connsiteY2" fmla="*/ 3724111 h 3724111"/>
                <a:gd name="connsiteX3" fmla="*/ 0 w 941782"/>
                <a:gd name="connsiteY3" fmla="*/ 3635817 h 3724111"/>
                <a:gd name="connsiteX0" fmla="*/ 0 w 966172"/>
                <a:gd name="connsiteY0" fmla="*/ 3735196 h 3735196"/>
                <a:gd name="connsiteX1" fmla="*/ 539983 w 966172"/>
                <a:gd name="connsiteY1" fmla="*/ 0 h 3735196"/>
                <a:gd name="connsiteX2" fmla="*/ 966172 w 966172"/>
                <a:gd name="connsiteY2" fmla="*/ 3724111 h 3735196"/>
                <a:gd name="connsiteX3" fmla="*/ 0 w 966172"/>
                <a:gd name="connsiteY3" fmla="*/ 3735196 h 3735196"/>
                <a:gd name="connsiteX0" fmla="*/ 0 w 949043"/>
                <a:gd name="connsiteY0" fmla="*/ 3689503 h 3724111"/>
                <a:gd name="connsiteX1" fmla="*/ 522854 w 949043"/>
                <a:gd name="connsiteY1" fmla="*/ 0 h 3724111"/>
                <a:gd name="connsiteX2" fmla="*/ 949043 w 949043"/>
                <a:gd name="connsiteY2" fmla="*/ 3724111 h 3724111"/>
                <a:gd name="connsiteX3" fmla="*/ 0 w 949043"/>
                <a:gd name="connsiteY3" fmla="*/ 3689503 h 3724111"/>
                <a:gd name="connsiteX0" fmla="*/ 0 w 970989"/>
                <a:gd name="connsiteY0" fmla="*/ 3751402 h 3751402"/>
                <a:gd name="connsiteX1" fmla="*/ 544800 w 970989"/>
                <a:gd name="connsiteY1" fmla="*/ 0 h 3751402"/>
                <a:gd name="connsiteX2" fmla="*/ 970989 w 970989"/>
                <a:gd name="connsiteY2" fmla="*/ 3724111 h 3751402"/>
                <a:gd name="connsiteX3" fmla="*/ 0 w 970989"/>
                <a:gd name="connsiteY3" fmla="*/ 3751402 h 3751402"/>
                <a:gd name="connsiteX0" fmla="*/ 0 w 708006"/>
                <a:gd name="connsiteY0" fmla="*/ 3751402 h 3751402"/>
                <a:gd name="connsiteX1" fmla="*/ 544800 w 708006"/>
                <a:gd name="connsiteY1" fmla="*/ 0 h 3751402"/>
                <a:gd name="connsiteX2" fmla="*/ 708006 w 708006"/>
                <a:gd name="connsiteY2" fmla="*/ 3584033 h 3751402"/>
                <a:gd name="connsiteX3" fmla="*/ 0 w 708006"/>
                <a:gd name="connsiteY3" fmla="*/ 3751402 h 3751402"/>
                <a:gd name="connsiteX0" fmla="*/ 0 w 585045"/>
                <a:gd name="connsiteY0" fmla="*/ 3751402 h 3751402"/>
                <a:gd name="connsiteX1" fmla="*/ 544800 w 585045"/>
                <a:gd name="connsiteY1" fmla="*/ 0 h 3751402"/>
                <a:gd name="connsiteX2" fmla="*/ 585045 w 585045"/>
                <a:gd name="connsiteY2" fmla="*/ 3659174 h 3751402"/>
                <a:gd name="connsiteX3" fmla="*/ 0 w 585045"/>
                <a:gd name="connsiteY3" fmla="*/ 3751402 h 375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45" h="3751402">
                  <a:moveTo>
                    <a:pt x="0" y="3751402"/>
                  </a:moveTo>
                  <a:lnTo>
                    <a:pt x="544800" y="0"/>
                  </a:lnTo>
                  <a:lnTo>
                    <a:pt x="585045" y="3659174"/>
                  </a:lnTo>
                  <a:lnTo>
                    <a:pt x="0" y="3751402"/>
                  </a:lnTo>
                  <a:close/>
                </a:path>
              </a:pathLst>
            </a:custGeom>
            <a:gradFill>
              <a:gsLst>
                <a:gs pos="12000">
                  <a:srgbClr val="B7611C"/>
                </a:gs>
                <a:gs pos="81000">
                  <a:srgbClr val="984807"/>
                </a:gs>
                <a:gs pos="81000">
                  <a:srgbClr val="6A3000"/>
                </a:gs>
              </a:gsLst>
              <a:lin ang="13500000" scaled="0"/>
            </a:gradFill>
            <a:ln>
              <a:noFill/>
            </a:ln>
            <a:effectLst>
              <a:outerShdw blurRad="279400" dist="50800" dir="15780000" sx="98000" sy="98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7901B1-593F-4068-BF49-BC6A3D6041AD}"/>
                </a:ext>
              </a:extLst>
            </p:cNvPr>
            <p:cNvCxnSpPr/>
            <p:nvPr/>
          </p:nvCxnSpPr>
          <p:spPr>
            <a:xfrm>
              <a:off x="790732" y="2532343"/>
              <a:ext cx="3543327" cy="15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A15B6D-CA9F-4820-AFD5-2D8974091313}"/>
                </a:ext>
              </a:extLst>
            </p:cNvPr>
            <p:cNvSpPr txBox="1"/>
            <p:nvPr/>
          </p:nvSpPr>
          <p:spPr>
            <a:xfrm>
              <a:off x="1007671" y="2013000"/>
              <a:ext cx="2720873" cy="334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Arial" pitchFamily="34" charset="0"/>
                </a:rPr>
                <a:t>Front-End Components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9C3F38-992F-4270-9DD5-551A724C98F5}"/>
                </a:ext>
              </a:extLst>
            </p:cNvPr>
            <p:cNvSpPr txBox="1"/>
            <p:nvPr/>
          </p:nvSpPr>
          <p:spPr>
            <a:xfrm>
              <a:off x="1152296" y="2649825"/>
              <a:ext cx="2978156" cy="3423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SAP UI5 Application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OData Service definition &amp; its registration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Semantic Object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Launchpad Role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App accessibility in Fiori Launchpad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Business Catalog</a:t>
              </a:r>
            </a:p>
            <a:p>
              <a:pPr marL="1200150" lvl="2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Tile</a:t>
              </a:r>
            </a:p>
            <a:p>
              <a:pPr marL="1200150" lvl="2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Target Mapping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Business Group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Front-End Business Role (PFCG)</a:t>
              </a:r>
            </a:p>
            <a:p>
              <a:br>
                <a:rPr lang="en-US" dirty="0"/>
              </a:b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B631C0-9A2F-4AB1-85CC-EF651D1EAED9}"/>
              </a:ext>
            </a:extLst>
          </p:cNvPr>
          <p:cNvGrpSpPr/>
          <p:nvPr/>
        </p:nvGrpSpPr>
        <p:grpSpPr>
          <a:xfrm>
            <a:off x="6168916" y="1530719"/>
            <a:ext cx="3724459" cy="5436184"/>
            <a:chOff x="4835224" y="1840992"/>
            <a:chExt cx="3724459" cy="4406946"/>
          </a:xfrm>
        </p:grpSpPr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5302053-8246-4E71-BEE9-362C03DEA87D}"/>
                </a:ext>
              </a:extLst>
            </p:cNvPr>
            <p:cNvSpPr/>
            <p:nvPr/>
          </p:nvSpPr>
          <p:spPr>
            <a:xfrm>
              <a:off x="4835224" y="1858479"/>
              <a:ext cx="361564" cy="1012379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7B7F9D25-5091-4E77-96B4-8B8A354707F0}"/>
                </a:ext>
              </a:extLst>
            </p:cNvPr>
            <p:cNvSpPr/>
            <p:nvPr/>
          </p:nvSpPr>
          <p:spPr>
            <a:xfrm>
              <a:off x="5016356" y="1840992"/>
              <a:ext cx="3543327" cy="4121829"/>
            </a:xfrm>
            <a:custGeom>
              <a:avLst/>
              <a:gdLst>
                <a:gd name="connsiteX0" fmla="*/ 0 w 3733800"/>
                <a:gd name="connsiteY0" fmla="*/ 0 h 4343400"/>
                <a:gd name="connsiteX1" fmla="*/ 3733800 w 3733800"/>
                <a:gd name="connsiteY1" fmla="*/ 0 h 4343400"/>
                <a:gd name="connsiteX2" fmla="*/ 3733800 w 3733800"/>
                <a:gd name="connsiteY2" fmla="*/ 4343400 h 4343400"/>
                <a:gd name="connsiteX3" fmla="*/ 0 w 3733800"/>
                <a:gd name="connsiteY3" fmla="*/ 4343400 h 4343400"/>
                <a:gd name="connsiteX4" fmla="*/ 0 w 3733800"/>
                <a:gd name="connsiteY4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3800" h="4343400">
                  <a:moveTo>
                    <a:pt x="0" y="0"/>
                  </a:moveTo>
                  <a:lnTo>
                    <a:pt x="3733800" y="0"/>
                  </a:lnTo>
                  <a:lnTo>
                    <a:pt x="37338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44500" dist="203200" dir="11400000" sx="98000" sy="9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252E6DF-50D0-4D71-84C3-743869479E90}"/>
                </a:ext>
              </a:extLst>
            </p:cNvPr>
            <p:cNvSpPr/>
            <p:nvPr/>
          </p:nvSpPr>
          <p:spPr>
            <a:xfrm rot="15700300">
              <a:off x="6499536" y="4203366"/>
              <a:ext cx="582816" cy="3506327"/>
            </a:xfrm>
            <a:custGeom>
              <a:avLst/>
              <a:gdLst>
                <a:gd name="connsiteX0" fmla="*/ 0 w 975491"/>
                <a:gd name="connsiteY0" fmla="*/ 3707806 h 3707806"/>
                <a:gd name="connsiteX1" fmla="*/ 487746 w 975491"/>
                <a:gd name="connsiteY1" fmla="*/ 0 h 3707806"/>
                <a:gd name="connsiteX2" fmla="*/ 975491 w 975491"/>
                <a:gd name="connsiteY2" fmla="*/ 3707806 h 3707806"/>
                <a:gd name="connsiteX3" fmla="*/ 0 w 975491"/>
                <a:gd name="connsiteY3" fmla="*/ 3707806 h 3707806"/>
                <a:gd name="connsiteX0" fmla="*/ 0 w 975491"/>
                <a:gd name="connsiteY0" fmla="*/ 3711496 h 3711496"/>
                <a:gd name="connsiteX1" fmla="*/ 557135 w 975491"/>
                <a:gd name="connsiteY1" fmla="*/ 0 h 3711496"/>
                <a:gd name="connsiteX2" fmla="*/ 975491 w 975491"/>
                <a:gd name="connsiteY2" fmla="*/ 3711496 h 3711496"/>
                <a:gd name="connsiteX3" fmla="*/ 0 w 975491"/>
                <a:gd name="connsiteY3" fmla="*/ 3711496 h 3711496"/>
                <a:gd name="connsiteX0" fmla="*/ 0 w 975491"/>
                <a:gd name="connsiteY0" fmla="*/ 3724111 h 3724111"/>
                <a:gd name="connsiteX1" fmla="*/ 549302 w 975491"/>
                <a:gd name="connsiteY1" fmla="*/ 0 h 3724111"/>
                <a:gd name="connsiteX2" fmla="*/ 975491 w 975491"/>
                <a:gd name="connsiteY2" fmla="*/ 3724111 h 3724111"/>
                <a:gd name="connsiteX3" fmla="*/ 0 w 975491"/>
                <a:gd name="connsiteY3" fmla="*/ 3724111 h 3724111"/>
                <a:gd name="connsiteX0" fmla="*/ 0 w 872078"/>
                <a:gd name="connsiteY0" fmla="*/ 3625015 h 3724111"/>
                <a:gd name="connsiteX1" fmla="*/ 445889 w 872078"/>
                <a:gd name="connsiteY1" fmla="*/ 0 h 3724111"/>
                <a:gd name="connsiteX2" fmla="*/ 872078 w 872078"/>
                <a:gd name="connsiteY2" fmla="*/ 3724111 h 3724111"/>
                <a:gd name="connsiteX3" fmla="*/ 0 w 872078"/>
                <a:gd name="connsiteY3" fmla="*/ 3625015 h 3724111"/>
                <a:gd name="connsiteX0" fmla="*/ 0 w 936368"/>
                <a:gd name="connsiteY0" fmla="*/ 3689909 h 3724111"/>
                <a:gd name="connsiteX1" fmla="*/ 510179 w 936368"/>
                <a:gd name="connsiteY1" fmla="*/ 0 h 3724111"/>
                <a:gd name="connsiteX2" fmla="*/ 936368 w 936368"/>
                <a:gd name="connsiteY2" fmla="*/ 3724111 h 3724111"/>
                <a:gd name="connsiteX3" fmla="*/ 0 w 936368"/>
                <a:gd name="connsiteY3" fmla="*/ 3689909 h 3724111"/>
                <a:gd name="connsiteX0" fmla="*/ 0 w 941782"/>
                <a:gd name="connsiteY0" fmla="*/ 3635817 h 3724111"/>
                <a:gd name="connsiteX1" fmla="*/ 515593 w 941782"/>
                <a:gd name="connsiteY1" fmla="*/ 0 h 3724111"/>
                <a:gd name="connsiteX2" fmla="*/ 941782 w 941782"/>
                <a:gd name="connsiteY2" fmla="*/ 3724111 h 3724111"/>
                <a:gd name="connsiteX3" fmla="*/ 0 w 941782"/>
                <a:gd name="connsiteY3" fmla="*/ 3635817 h 3724111"/>
                <a:gd name="connsiteX0" fmla="*/ 0 w 966172"/>
                <a:gd name="connsiteY0" fmla="*/ 3735196 h 3735196"/>
                <a:gd name="connsiteX1" fmla="*/ 539983 w 966172"/>
                <a:gd name="connsiteY1" fmla="*/ 0 h 3735196"/>
                <a:gd name="connsiteX2" fmla="*/ 966172 w 966172"/>
                <a:gd name="connsiteY2" fmla="*/ 3724111 h 3735196"/>
                <a:gd name="connsiteX3" fmla="*/ 0 w 966172"/>
                <a:gd name="connsiteY3" fmla="*/ 3735196 h 3735196"/>
                <a:gd name="connsiteX0" fmla="*/ 0 w 949043"/>
                <a:gd name="connsiteY0" fmla="*/ 3689503 h 3724111"/>
                <a:gd name="connsiteX1" fmla="*/ 522854 w 949043"/>
                <a:gd name="connsiteY1" fmla="*/ 0 h 3724111"/>
                <a:gd name="connsiteX2" fmla="*/ 949043 w 949043"/>
                <a:gd name="connsiteY2" fmla="*/ 3724111 h 3724111"/>
                <a:gd name="connsiteX3" fmla="*/ 0 w 949043"/>
                <a:gd name="connsiteY3" fmla="*/ 3689503 h 3724111"/>
                <a:gd name="connsiteX0" fmla="*/ 0 w 970989"/>
                <a:gd name="connsiteY0" fmla="*/ 3751402 h 3751402"/>
                <a:gd name="connsiteX1" fmla="*/ 544800 w 970989"/>
                <a:gd name="connsiteY1" fmla="*/ 0 h 3751402"/>
                <a:gd name="connsiteX2" fmla="*/ 970989 w 970989"/>
                <a:gd name="connsiteY2" fmla="*/ 3724111 h 3751402"/>
                <a:gd name="connsiteX3" fmla="*/ 0 w 970989"/>
                <a:gd name="connsiteY3" fmla="*/ 3751402 h 3751402"/>
                <a:gd name="connsiteX0" fmla="*/ 0 w 708006"/>
                <a:gd name="connsiteY0" fmla="*/ 3751402 h 3751402"/>
                <a:gd name="connsiteX1" fmla="*/ 544800 w 708006"/>
                <a:gd name="connsiteY1" fmla="*/ 0 h 3751402"/>
                <a:gd name="connsiteX2" fmla="*/ 708006 w 708006"/>
                <a:gd name="connsiteY2" fmla="*/ 3584033 h 3751402"/>
                <a:gd name="connsiteX3" fmla="*/ 0 w 708006"/>
                <a:gd name="connsiteY3" fmla="*/ 3751402 h 3751402"/>
                <a:gd name="connsiteX0" fmla="*/ 0 w 585045"/>
                <a:gd name="connsiteY0" fmla="*/ 3751402 h 3751402"/>
                <a:gd name="connsiteX1" fmla="*/ 544800 w 585045"/>
                <a:gd name="connsiteY1" fmla="*/ 0 h 3751402"/>
                <a:gd name="connsiteX2" fmla="*/ 585045 w 585045"/>
                <a:gd name="connsiteY2" fmla="*/ 3659174 h 3751402"/>
                <a:gd name="connsiteX3" fmla="*/ 0 w 585045"/>
                <a:gd name="connsiteY3" fmla="*/ 3751402 h 375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45" h="3751402">
                  <a:moveTo>
                    <a:pt x="0" y="3751402"/>
                  </a:moveTo>
                  <a:lnTo>
                    <a:pt x="544800" y="0"/>
                  </a:lnTo>
                  <a:lnTo>
                    <a:pt x="585045" y="3659174"/>
                  </a:lnTo>
                  <a:lnTo>
                    <a:pt x="0" y="3751402"/>
                  </a:lnTo>
                  <a:close/>
                </a:path>
              </a:pathLst>
            </a:custGeom>
            <a:gradFill>
              <a:gsLst>
                <a:gs pos="12000">
                  <a:srgbClr val="B7611C"/>
                </a:gs>
                <a:gs pos="81000">
                  <a:srgbClr val="984807"/>
                </a:gs>
                <a:gs pos="81000">
                  <a:srgbClr val="6A3000"/>
                </a:gs>
              </a:gsLst>
              <a:lin ang="13500000" scaled="0"/>
            </a:gradFill>
            <a:ln>
              <a:noFill/>
            </a:ln>
            <a:effectLst>
              <a:outerShdw blurRad="279400" dist="50800" dir="15780000" sx="98000" sy="98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77D4AD5-3A8F-4105-B9DF-DFBCF729626C}"/>
                </a:ext>
              </a:extLst>
            </p:cNvPr>
            <p:cNvCxnSpPr/>
            <p:nvPr/>
          </p:nvCxnSpPr>
          <p:spPr>
            <a:xfrm>
              <a:off x="5016356" y="2544535"/>
              <a:ext cx="3543327" cy="15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95F14E8-E53D-4A22-B4A3-EC8FB7874124}"/>
                </a:ext>
              </a:extLst>
            </p:cNvPr>
            <p:cNvSpPr txBox="1"/>
            <p:nvPr/>
          </p:nvSpPr>
          <p:spPr>
            <a:xfrm>
              <a:off x="5257800" y="2008053"/>
              <a:ext cx="2948243" cy="336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itchFamily="34" charset="0"/>
                </a:rPr>
                <a:t>Back-End Components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6AA06C-1881-43AF-898C-F43E113FBA95}"/>
                </a:ext>
              </a:extLst>
            </p:cNvPr>
            <p:cNvSpPr txBox="1"/>
            <p:nvPr/>
          </p:nvSpPr>
          <p:spPr>
            <a:xfrm>
              <a:off x="5402425" y="2644878"/>
              <a:ext cx="2747886" cy="142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For data access from SAP System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RFC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For data access from Non-SAP System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Web-services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9639</TotalTime>
  <Words>1418</Words>
  <Application>Microsoft Office PowerPoint</Application>
  <PresentationFormat>Widescreen</PresentationFormat>
  <Paragraphs>287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Office Theme</vt:lpstr>
      <vt:lpstr>PowerPoint Presentation</vt:lpstr>
      <vt:lpstr>PowerPoint Presentation</vt:lpstr>
      <vt:lpstr>SAP Fiori Standard App Implementation</vt:lpstr>
      <vt:lpstr>Two types of SAP-Fiori app implementations:</vt:lpstr>
      <vt:lpstr>Pre-requisites for Standard Fiori App</vt:lpstr>
      <vt:lpstr>Standard Fiori app components</vt:lpstr>
      <vt:lpstr>Relationship between Front-End Components</vt:lpstr>
      <vt:lpstr>SAP Fiori Custom App development</vt:lpstr>
      <vt:lpstr>Customized Fiori app components</vt:lpstr>
      <vt:lpstr>PowerPoint Presentation</vt:lpstr>
      <vt:lpstr>PowerPoint Presentation</vt:lpstr>
      <vt:lpstr>Steps to create/configure a custom Fiori App</vt:lpstr>
      <vt:lpstr>PowerPoint Presentation</vt:lpstr>
      <vt:lpstr>SAP Fiori Element</vt:lpstr>
      <vt:lpstr>SAP Fiori Element App looks like as:</vt:lpstr>
      <vt:lpstr>Annotation</vt:lpstr>
      <vt:lpstr>Create a Fiori Element Application </vt:lpstr>
      <vt:lpstr>Add Selection field in Fiori Element App:</vt:lpstr>
      <vt:lpstr>Add LineItem annotations:</vt:lpstr>
      <vt:lpstr>Represent DataPoint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826</cp:revision>
  <dcterms:created xsi:type="dcterms:W3CDTF">2016-07-10T03:33:26Z</dcterms:created>
  <dcterms:modified xsi:type="dcterms:W3CDTF">2021-05-19T17:38:29Z</dcterms:modified>
</cp:coreProperties>
</file>